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57" r:id="rId4"/>
    <p:sldId id="258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92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7" tIns="46579" rIns="93157" bIns="46579" numCol="1" anchor="t" anchorCtr="0" compatLnSpc="1">
            <a:prstTxWarp prst="textNoShape">
              <a:avLst/>
            </a:prstTxWarp>
          </a:bodyPr>
          <a:lstStyle>
            <a:lvl1pPr defTabSz="932319">
              <a:defRPr sz="1200"/>
            </a:lvl1pPr>
          </a:lstStyle>
          <a:p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2" y="0"/>
            <a:ext cx="30392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7" tIns="46579" rIns="93157" bIns="46579" numCol="1" anchor="t" anchorCtr="0" compatLnSpc="1">
            <a:prstTxWarp prst="textNoShape">
              <a:avLst/>
            </a:prstTxWarp>
          </a:bodyPr>
          <a:lstStyle>
            <a:lvl1pPr algn="r" defTabSz="932319">
              <a:defRPr sz="1200"/>
            </a:lvl1pPr>
          </a:lstStyle>
          <a:p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30392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7" tIns="46579" rIns="93157" bIns="46579" numCol="1" anchor="b" anchorCtr="0" compatLnSpc="1">
            <a:prstTxWarp prst="textNoShape">
              <a:avLst/>
            </a:prstTxWarp>
          </a:bodyPr>
          <a:lstStyle>
            <a:lvl1pPr defTabSz="932319">
              <a:defRPr sz="1200"/>
            </a:lvl1pPr>
          </a:lstStyle>
          <a:p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2" y="8831580"/>
            <a:ext cx="30392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7" tIns="46579" rIns="93157" bIns="46579" numCol="1" anchor="b" anchorCtr="0" compatLnSpc="1">
            <a:prstTxWarp prst="textNoShape">
              <a:avLst/>
            </a:prstTxWarp>
          </a:bodyPr>
          <a:lstStyle>
            <a:lvl1pPr algn="r" defTabSz="932319">
              <a:defRPr sz="1200"/>
            </a:lvl1pPr>
          </a:lstStyle>
          <a:p>
            <a:fld id="{EDB1F607-764B-49CD-9BCD-968EDDBEC9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4A88F-3FFC-4B5E-A02C-BF2623CAA5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EBFF4-B1EA-4AE3-9157-7F5D0CC32F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BC442-8278-4420-8B41-7F607DBFF0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17A0F-A200-48C5-A13E-EA72A373E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300C2-9CD7-4C91-A040-E33F8B8753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E5482-79E9-45AB-AF3F-4F1224F78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BA680-CB06-467C-948B-C00942B902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FA9BA-D931-48B5-82D8-82FECA1B8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83478-9FD8-430E-8881-0E56FEFD4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83D1E-87B2-4163-BAC6-20FA013A9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C74D0-29D4-4629-96BE-38731735CA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AE51C9-0B6E-48AA-83AF-192D19FB3D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pr2si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2090738" cy="4419600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5715000"/>
            <a:ext cx="762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28600" y="1219200"/>
            <a:ext cx="5943600" cy="480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04800" y="1371600"/>
            <a:ext cx="2286000" cy="1981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81000" y="1447800"/>
            <a:ext cx="14478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143000" y="1828800"/>
            <a:ext cx="152400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76200" y="228600"/>
            <a:ext cx="8839200" cy="6477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228600" y="1295400"/>
            <a:ext cx="3886200" cy="3505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6248400" y="0"/>
            <a:ext cx="2895600" cy="699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latin typeface="AYTDavid" pitchFamily="34" charset="0"/>
              </a:rPr>
              <a:t>Extreme Close-up</a:t>
            </a:r>
            <a:r>
              <a:rPr lang="en-US" sz="1400" dirty="0">
                <a:latin typeface="AYTDavid" pitchFamily="34" charset="0"/>
              </a:rPr>
              <a:t> (XCU) – Used for details, or extremely close shots.</a:t>
            </a:r>
          </a:p>
          <a:p>
            <a:r>
              <a:rPr lang="en-US" sz="1400" b="1" dirty="0">
                <a:latin typeface="AYTDavid" pitchFamily="34" charset="0"/>
              </a:rPr>
              <a:t>Close-up (CU)</a:t>
            </a:r>
            <a:r>
              <a:rPr lang="en-US" sz="1400" dirty="0">
                <a:latin typeface="AYTDavid" pitchFamily="34" charset="0"/>
              </a:rPr>
              <a:t> – From about an inch ABOVE the head to the tops of the shoulders.  Used for emotion.  Used in dialogue.  Television is a close-up medium.</a:t>
            </a:r>
          </a:p>
          <a:p>
            <a:r>
              <a:rPr lang="en-US" sz="1400" b="1" dirty="0">
                <a:latin typeface="AYTDavid" pitchFamily="34" charset="0"/>
              </a:rPr>
              <a:t>Medium Close-up (MCU)</a:t>
            </a:r>
            <a:r>
              <a:rPr lang="en-US" sz="1400" dirty="0">
                <a:latin typeface="AYTDavid" pitchFamily="34" charset="0"/>
              </a:rPr>
              <a:t> – Goes from just above the head to about the middle of the chest.  Used the same as a close up.</a:t>
            </a:r>
          </a:p>
          <a:p>
            <a:r>
              <a:rPr lang="en-US" sz="1400" b="1" dirty="0">
                <a:latin typeface="AYTDavid" pitchFamily="34" charset="0"/>
              </a:rPr>
              <a:t>Medium Shot (MS)</a:t>
            </a:r>
            <a:r>
              <a:rPr lang="en-US" sz="1400" dirty="0">
                <a:latin typeface="AYTDavid" pitchFamily="34" charset="0"/>
              </a:rPr>
              <a:t> – From just above the head to waist (the navel – not the top of pants).  Used to show two characters in dialogue, or used to show actions.  </a:t>
            </a:r>
          </a:p>
          <a:p>
            <a:r>
              <a:rPr lang="en-US" sz="1400" b="1" dirty="0">
                <a:latin typeface="AYTDavid" pitchFamily="34" charset="0"/>
              </a:rPr>
              <a:t>Long Shot (LS)</a:t>
            </a:r>
            <a:r>
              <a:rPr lang="en-US" sz="1400" dirty="0">
                <a:latin typeface="AYTDavid" pitchFamily="34" charset="0"/>
              </a:rPr>
              <a:t> – From just above the head to knees.  Usually used like a wide shot (WS)</a:t>
            </a:r>
          </a:p>
          <a:p>
            <a:r>
              <a:rPr lang="en-US" sz="1400" b="1" dirty="0">
                <a:latin typeface="AYTDavid" pitchFamily="34" charset="0"/>
              </a:rPr>
              <a:t>Wide Shot (WS)</a:t>
            </a:r>
            <a:r>
              <a:rPr lang="en-US" sz="1400" dirty="0">
                <a:latin typeface="AYTDavid" pitchFamily="34" charset="0"/>
              </a:rPr>
              <a:t> – from just above the head to just below the feet.  Used ONLY to establish a scene (at the beginning).  Also used when a new character enters or leaves a scene.</a:t>
            </a:r>
          </a:p>
          <a:p>
            <a:r>
              <a:rPr lang="en-US" sz="1400" b="1" dirty="0">
                <a:latin typeface="AYTDavid" pitchFamily="34" charset="0"/>
              </a:rPr>
              <a:t>Extreme wide shot (XWS)</a:t>
            </a:r>
            <a:r>
              <a:rPr lang="en-US" sz="1400" dirty="0">
                <a:latin typeface="AYTDavid" pitchFamily="34" charset="0"/>
              </a:rPr>
              <a:t> – Used ONLY at the beginning of the scene to show setting or climate.  Ex – Entire building, a mountain.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81000" y="1447800"/>
            <a:ext cx="1828800" cy="152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4495800" y="1447800"/>
            <a:ext cx="8794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XCU</a:t>
            </a:r>
          </a:p>
          <a:p>
            <a:r>
              <a:rPr lang="en-US"/>
              <a:t>CU</a:t>
            </a:r>
          </a:p>
          <a:p>
            <a:r>
              <a:rPr lang="en-US"/>
              <a:t>MCU</a:t>
            </a:r>
          </a:p>
          <a:p>
            <a:r>
              <a:rPr lang="en-US"/>
              <a:t>MS</a:t>
            </a:r>
          </a:p>
          <a:p>
            <a:r>
              <a:rPr lang="en-US"/>
              <a:t>LS</a:t>
            </a:r>
          </a:p>
          <a:p>
            <a:r>
              <a:rPr lang="en-US"/>
              <a:t>WS</a:t>
            </a:r>
          </a:p>
          <a:p>
            <a:r>
              <a:rPr lang="en-US"/>
              <a:t>XWS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 rot="-285818">
            <a:off x="1295400" y="1676400"/>
            <a:ext cx="3276600" cy="152400"/>
          </a:xfrm>
          <a:prstGeom prst="leftArrow">
            <a:avLst>
              <a:gd name="adj1" fmla="val 50000"/>
              <a:gd name="adj2" fmla="val 5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 rot="-285818">
            <a:off x="1979613" y="2057400"/>
            <a:ext cx="2438400" cy="139700"/>
          </a:xfrm>
          <a:prstGeom prst="leftArrow">
            <a:avLst>
              <a:gd name="adj1" fmla="val 50000"/>
              <a:gd name="adj2" fmla="val 436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 rot="-285818">
            <a:off x="2209800" y="2362200"/>
            <a:ext cx="2362200" cy="152400"/>
          </a:xfrm>
          <a:prstGeom prst="leftArrow">
            <a:avLst>
              <a:gd name="adj1" fmla="val 50000"/>
              <a:gd name="adj2" fmla="val 3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 rot="-285818">
            <a:off x="2667000" y="2819400"/>
            <a:ext cx="1822450" cy="131763"/>
          </a:xfrm>
          <a:prstGeom prst="leftArrow">
            <a:avLst>
              <a:gd name="adj1" fmla="val 50000"/>
              <a:gd name="adj2" fmla="val 3457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 rot="-285818">
            <a:off x="4114800" y="3048000"/>
            <a:ext cx="452438" cy="258763"/>
          </a:xfrm>
          <a:prstGeom prst="leftArrow">
            <a:avLst>
              <a:gd name="adj1" fmla="val 50000"/>
              <a:gd name="adj2" fmla="val 437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 rot="-4511943">
            <a:off x="2951957" y="4568031"/>
            <a:ext cx="2514600" cy="230187"/>
          </a:xfrm>
          <a:prstGeom prst="leftArrow">
            <a:avLst>
              <a:gd name="adj1" fmla="val 50000"/>
              <a:gd name="adj2" fmla="val 2731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 rot="-5155675">
            <a:off x="3619500" y="5219700"/>
            <a:ext cx="2667000" cy="304800"/>
          </a:xfrm>
          <a:prstGeom prst="leftArrow">
            <a:avLst>
              <a:gd name="adj1" fmla="val 50000"/>
              <a:gd name="adj2" fmla="val 21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724400" y="4191000"/>
            <a:ext cx="1371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AYTDavid" pitchFamily="34" charset="0"/>
              </a:rPr>
              <a:t>Usually the XWS is even MUCH BIGGER, Like the Restaurant in Seinfeld, or the exterior apartment shot in Friends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0" y="0"/>
            <a:ext cx="62642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>
                <a:latin typeface="AYTDavid" pitchFamily="34" charset="0"/>
              </a:rPr>
              <a:t>Classroom activity – After viewing television, scene, storyboard a shot sequence for a television show.  You MUST include AT LEAST one example of each shot, it must tell a story, and you must use AT LEAST ten shots CORRECTLY.  Make sure to label each shot as WS, MS, etc.  </a:t>
            </a:r>
            <a:r>
              <a:rPr lang="en-US" sz="1400" dirty="0" smtClean="0">
                <a:latin typeface="AYTDavid" pitchFamily="34" charset="0"/>
              </a:rPr>
              <a:t>DUE next Wednesday!</a:t>
            </a:r>
            <a:endParaRPr lang="en-US" sz="1400" dirty="0">
              <a:latin typeface="AYTDavi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8463" y="228600"/>
            <a:ext cx="8707074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7010400" y="4953000"/>
            <a:ext cx="2133600" cy="1905000"/>
          </a:xfrm>
          <a:prstGeom prst="upArrowCallout">
            <a:avLst>
              <a:gd name="adj1" fmla="val 13502"/>
              <a:gd name="adj2" fmla="val 20668"/>
              <a:gd name="adj3" fmla="val 18750"/>
              <a:gd name="adj4" fmla="val 26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 smtClean="0">
                <a:latin typeface="AYTDavid" pitchFamily="34" charset="0"/>
              </a:rPr>
              <a:t>Pedastal</a:t>
            </a:r>
            <a:r>
              <a:rPr lang="en-US" dirty="0" smtClean="0">
                <a:latin typeface="AYTDavid" pitchFamily="34" charset="0"/>
              </a:rPr>
              <a:t> </a:t>
            </a:r>
            <a:r>
              <a:rPr lang="en-US" dirty="0">
                <a:latin typeface="AYTDavid" pitchFamily="34" charset="0"/>
              </a:rPr>
              <a:t>Up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3581400" y="5486400"/>
            <a:ext cx="2286000" cy="1371600"/>
          </a:xfrm>
          <a:prstGeom prst="downArrowCallout">
            <a:avLst>
              <a:gd name="adj1" fmla="val 18519"/>
              <a:gd name="adj2" fmla="val 25694"/>
              <a:gd name="adj3" fmla="val 15537"/>
              <a:gd name="adj4" fmla="val 275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err="1" smtClean="0">
                <a:latin typeface="AYTDavid" pitchFamily="34" charset="0"/>
              </a:rPr>
              <a:t>Pedastal</a:t>
            </a:r>
            <a:r>
              <a:rPr lang="en-US" dirty="0" smtClean="0">
                <a:latin typeface="AYTDavid" pitchFamily="34" charset="0"/>
              </a:rPr>
              <a:t> </a:t>
            </a:r>
            <a:r>
              <a:rPr lang="en-US" dirty="0">
                <a:latin typeface="AYTDavid" pitchFamily="34" charset="0"/>
              </a:rPr>
              <a:t>Down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6035675"/>
            <a:ext cx="480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YTDavid" pitchFamily="34" charset="0"/>
              </a:rPr>
              <a:t>Pedestal - Raising the camera up or down like an elevator</a:t>
            </a:r>
          </a:p>
        </p:txBody>
      </p:sp>
      <p:pic>
        <p:nvPicPr>
          <p:cNvPr id="3074" name="Picture 2" descr="en0061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419600"/>
            <a:ext cx="2211388" cy="2438400"/>
          </a:xfrm>
          <a:prstGeom prst="rect">
            <a:avLst/>
          </a:prstGeom>
          <a:noFill/>
        </p:spPr>
      </p:pic>
      <p:pic>
        <p:nvPicPr>
          <p:cNvPr id="3078" name="Picture 6" descr="hh0107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2276475" cy="1416050"/>
          </a:xfrm>
          <a:prstGeom prst="rect">
            <a:avLst/>
          </a:prstGeom>
          <a:noFill/>
        </p:spPr>
      </p:pic>
      <p:sp>
        <p:nvSpPr>
          <p:cNvPr id="3079" name="AutoShape 7"/>
          <p:cNvSpPr>
            <a:spLocks noChangeArrowheads="1"/>
          </p:cNvSpPr>
          <p:nvPr/>
        </p:nvSpPr>
        <p:spPr bwMode="auto">
          <a:xfrm rot="16218647">
            <a:off x="-76200" y="457200"/>
            <a:ext cx="2667000" cy="2514600"/>
          </a:xfrm>
          <a:custGeom>
            <a:avLst/>
            <a:gdLst>
              <a:gd name="G0" fmla="+- -1172988 0 0"/>
              <a:gd name="G1" fmla="+- -4777978 0 0"/>
              <a:gd name="G2" fmla="+- -1172988 0 -4777978"/>
              <a:gd name="G3" fmla="+- 10800 0 0"/>
              <a:gd name="G4" fmla="+- 0 0 -117298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117 0 0"/>
              <a:gd name="G9" fmla="+- 0 0 -4777978"/>
              <a:gd name="G10" fmla="+- 9117 0 2700"/>
              <a:gd name="G11" fmla="cos G10 -1172988"/>
              <a:gd name="G12" fmla="sin G10 -1172988"/>
              <a:gd name="G13" fmla="cos 13500 -1172988"/>
              <a:gd name="G14" fmla="sin 13500 -1172988"/>
              <a:gd name="G15" fmla="+- G11 10800 0"/>
              <a:gd name="G16" fmla="+- G12 10800 0"/>
              <a:gd name="G17" fmla="+- G13 10800 0"/>
              <a:gd name="G18" fmla="+- G14 10800 0"/>
              <a:gd name="G19" fmla="*/ 9117 1 2"/>
              <a:gd name="G20" fmla="+- G19 5400 0"/>
              <a:gd name="G21" fmla="cos G20 -1172988"/>
              <a:gd name="G22" fmla="sin G20 -1172988"/>
              <a:gd name="G23" fmla="+- G21 10800 0"/>
              <a:gd name="G24" fmla="+- G12 G23 G22"/>
              <a:gd name="G25" fmla="+- G22 G23 G11"/>
              <a:gd name="G26" fmla="cos 10800 -1172988"/>
              <a:gd name="G27" fmla="sin 10800 -1172988"/>
              <a:gd name="G28" fmla="cos 9117 -1172988"/>
              <a:gd name="G29" fmla="sin 9117 -117298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4777978"/>
              <a:gd name="G36" fmla="sin G34 -4777978"/>
              <a:gd name="G37" fmla="+/ -4777978 -117298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117 G39"/>
              <a:gd name="G43" fmla="sin 911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382 w 21600"/>
              <a:gd name="T5" fmla="*/ 3109 h 21600"/>
              <a:gd name="T6" fmla="*/ 13727 w 21600"/>
              <a:gd name="T7" fmla="*/ 1280 h 21600"/>
              <a:gd name="T8" fmla="*/ 17201 w 21600"/>
              <a:gd name="T9" fmla="*/ 4308 h 21600"/>
              <a:gd name="T10" fmla="*/ 23646 w 21600"/>
              <a:gd name="T11" fmla="*/ 6651 h 21600"/>
              <a:gd name="T12" fmla="*/ 21365 w 21600"/>
              <a:gd name="T13" fmla="*/ 11110 h 21600"/>
              <a:gd name="T14" fmla="*/ 16906 w 21600"/>
              <a:gd name="T15" fmla="*/ 882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475" y="7998"/>
                </a:moveTo>
                <a:cubicBezTo>
                  <a:pt x="18561" y="5167"/>
                  <a:pt x="16323" y="2960"/>
                  <a:pt x="13479" y="2085"/>
                </a:cubicBezTo>
                <a:lnTo>
                  <a:pt x="13974" y="477"/>
                </a:lnTo>
                <a:cubicBezTo>
                  <a:pt x="17343" y="1512"/>
                  <a:pt x="19994" y="4127"/>
                  <a:pt x="21077" y="7480"/>
                </a:cubicBezTo>
                <a:lnTo>
                  <a:pt x="23646" y="6651"/>
                </a:lnTo>
                <a:lnTo>
                  <a:pt x="21365" y="11110"/>
                </a:lnTo>
                <a:lnTo>
                  <a:pt x="16906" y="8827"/>
                </a:lnTo>
                <a:lnTo>
                  <a:pt x="19475" y="799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 flipH="1">
            <a:off x="0" y="1447800"/>
            <a:ext cx="1828800" cy="1447800"/>
          </a:xfrm>
          <a:custGeom>
            <a:avLst/>
            <a:gdLst>
              <a:gd name="G0" fmla="+- 5921039 0 0"/>
              <a:gd name="G1" fmla="+- 618611 0 0"/>
              <a:gd name="G2" fmla="+- 5921039 0 618611"/>
              <a:gd name="G3" fmla="+- 10800 0 0"/>
              <a:gd name="G4" fmla="+- 0 0 592103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070 0 0"/>
              <a:gd name="G9" fmla="+- 0 0 618611"/>
              <a:gd name="G10" fmla="+- 8070 0 2700"/>
              <a:gd name="G11" fmla="cos G10 5921039"/>
              <a:gd name="G12" fmla="sin G10 5921039"/>
              <a:gd name="G13" fmla="cos 13500 5921039"/>
              <a:gd name="G14" fmla="sin 13500 5921039"/>
              <a:gd name="G15" fmla="+- G11 10800 0"/>
              <a:gd name="G16" fmla="+- G12 10800 0"/>
              <a:gd name="G17" fmla="+- G13 10800 0"/>
              <a:gd name="G18" fmla="+- G14 10800 0"/>
              <a:gd name="G19" fmla="*/ 8070 1 2"/>
              <a:gd name="G20" fmla="+- G19 5400 0"/>
              <a:gd name="G21" fmla="cos G20 5921039"/>
              <a:gd name="G22" fmla="sin G20 5921039"/>
              <a:gd name="G23" fmla="+- G21 10800 0"/>
              <a:gd name="G24" fmla="+- G12 G23 G22"/>
              <a:gd name="G25" fmla="+- G22 G23 G11"/>
              <a:gd name="G26" fmla="cos 10800 5921039"/>
              <a:gd name="G27" fmla="sin 10800 5921039"/>
              <a:gd name="G28" fmla="cos 8070 5921039"/>
              <a:gd name="G29" fmla="sin 8070 592103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18611"/>
              <a:gd name="G36" fmla="sin G34 618611"/>
              <a:gd name="G37" fmla="+/ 618611 592103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070 G39"/>
              <a:gd name="G43" fmla="sin 807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757 w 21600"/>
              <a:gd name="T5" fmla="*/ 19060 h 21600"/>
              <a:gd name="T6" fmla="*/ 20107 w 21600"/>
              <a:gd name="T7" fmla="*/ 12347 h 21600"/>
              <a:gd name="T8" fmla="*/ 15998 w 21600"/>
              <a:gd name="T9" fmla="*/ 16972 h 21600"/>
              <a:gd name="T10" fmla="*/ 10718 w 21600"/>
              <a:gd name="T11" fmla="*/ 24299 h 21600"/>
              <a:gd name="T12" fmla="*/ 6677 w 21600"/>
              <a:gd name="T13" fmla="*/ 20209 h 21600"/>
              <a:gd name="T14" fmla="*/ 10767 w 21600"/>
              <a:gd name="T15" fmla="*/ 161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1" y="18869"/>
                </a:moveTo>
                <a:cubicBezTo>
                  <a:pt x="10767" y="18869"/>
                  <a:pt x="10783" y="18870"/>
                  <a:pt x="10800" y="18870"/>
                </a:cubicBezTo>
                <a:cubicBezTo>
                  <a:pt x="14746" y="18869"/>
                  <a:pt x="18113" y="16016"/>
                  <a:pt x="18760" y="12123"/>
                </a:cubicBezTo>
                <a:lnTo>
                  <a:pt x="21453" y="12571"/>
                </a:lnTo>
                <a:cubicBezTo>
                  <a:pt x="20587" y="17780"/>
                  <a:pt x="16081" y="21599"/>
                  <a:pt x="10800" y="21600"/>
                </a:cubicBezTo>
                <a:cubicBezTo>
                  <a:pt x="10778" y="21600"/>
                  <a:pt x="10756" y="21599"/>
                  <a:pt x="10734" y="21599"/>
                </a:cubicBezTo>
                <a:lnTo>
                  <a:pt x="10718" y="24299"/>
                </a:lnTo>
                <a:lnTo>
                  <a:pt x="6677" y="20209"/>
                </a:lnTo>
                <a:lnTo>
                  <a:pt x="10767" y="16169"/>
                </a:lnTo>
                <a:lnTo>
                  <a:pt x="10751" y="1886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438400" y="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YTDavid" pitchFamily="34" charset="0"/>
              </a:rPr>
              <a:t>Tilt – </a:t>
            </a:r>
            <a:r>
              <a:rPr lang="en-US" b="1">
                <a:latin typeface="AYTDavid" pitchFamily="34" charset="0"/>
              </a:rPr>
              <a:t>Turning</a:t>
            </a:r>
            <a:r>
              <a:rPr lang="en-US">
                <a:latin typeface="AYTDavid" pitchFamily="34" charset="0"/>
              </a:rPr>
              <a:t> the camera up or down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279525" y="2303463"/>
            <a:ext cx="850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YTDavid" pitchFamily="34" charset="0"/>
              </a:rPr>
              <a:t>Tilt Down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295400" y="128588"/>
            <a:ext cx="644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YTDavid" pitchFamily="34" charset="0"/>
              </a:rPr>
              <a:t>Tilt Up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5791200" y="0"/>
            <a:ext cx="457200" cy="2057400"/>
            <a:chOff x="4032" y="912"/>
            <a:chExt cx="288" cy="1296"/>
          </a:xfrm>
        </p:grpSpPr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4032" y="1248"/>
              <a:ext cx="288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4128" y="1584"/>
              <a:ext cx="96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4128" y="960"/>
              <a:ext cx="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4080" y="912"/>
              <a:ext cx="192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400800" y="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YTDavid" pitchFamily="34" charset="0"/>
              </a:rPr>
              <a:t>Pan – </a:t>
            </a:r>
            <a:r>
              <a:rPr lang="en-US" b="1">
                <a:latin typeface="AYTDavid" pitchFamily="34" charset="0"/>
              </a:rPr>
              <a:t>Turning</a:t>
            </a:r>
            <a:r>
              <a:rPr lang="en-US">
                <a:latin typeface="AYTDavid" pitchFamily="34" charset="0"/>
              </a:rPr>
              <a:t> the camera left or right</a:t>
            </a: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rot="5725345" flipH="1">
            <a:off x="4914900" y="266700"/>
            <a:ext cx="1524000" cy="1447800"/>
          </a:xfrm>
          <a:custGeom>
            <a:avLst/>
            <a:gdLst>
              <a:gd name="G0" fmla="+- 5921039 0 0"/>
              <a:gd name="G1" fmla="+- 618611 0 0"/>
              <a:gd name="G2" fmla="+- 5921039 0 618611"/>
              <a:gd name="G3" fmla="+- 10800 0 0"/>
              <a:gd name="G4" fmla="+- 0 0 592103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070 0 0"/>
              <a:gd name="G9" fmla="+- 0 0 618611"/>
              <a:gd name="G10" fmla="+- 8070 0 2700"/>
              <a:gd name="G11" fmla="cos G10 5921039"/>
              <a:gd name="G12" fmla="sin G10 5921039"/>
              <a:gd name="G13" fmla="cos 13500 5921039"/>
              <a:gd name="G14" fmla="sin 13500 5921039"/>
              <a:gd name="G15" fmla="+- G11 10800 0"/>
              <a:gd name="G16" fmla="+- G12 10800 0"/>
              <a:gd name="G17" fmla="+- G13 10800 0"/>
              <a:gd name="G18" fmla="+- G14 10800 0"/>
              <a:gd name="G19" fmla="*/ 8070 1 2"/>
              <a:gd name="G20" fmla="+- G19 5400 0"/>
              <a:gd name="G21" fmla="cos G20 5921039"/>
              <a:gd name="G22" fmla="sin G20 5921039"/>
              <a:gd name="G23" fmla="+- G21 10800 0"/>
              <a:gd name="G24" fmla="+- G12 G23 G22"/>
              <a:gd name="G25" fmla="+- G22 G23 G11"/>
              <a:gd name="G26" fmla="cos 10800 5921039"/>
              <a:gd name="G27" fmla="sin 10800 5921039"/>
              <a:gd name="G28" fmla="cos 8070 5921039"/>
              <a:gd name="G29" fmla="sin 8070 592103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18611"/>
              <a:gd name="G36" fmla="sin G34 618611"/>
              <a:gd name="G37" fmla="+/ 618611 592103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070 G39"/>
              <a:gd name="G43" fmla="sin 807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757 w 21600"/>
              <a:gd name="T5" fmla="*/ 19060 h 21600"/>
              <a:gd name="T6" fmla="*/ 20107 w 21600"/>
              <a:gd name="T7" fmla="*/ 12347 h 21600"/>
              <a:gd name="T8" fmla="*/ 15998 w 21600"/>
              <a:gd name="T9" fmla="*/ 16972 h 21600"/>
              <a:gd name="T10" fmla="*/ 10718 w 21600"/>
              <a:gd name="T11" fmla="*/ 24299 h 21600"/>
              <a:gd name="T12" fmla="*/ 6677 w 21600"/>
              <a:gd name="T13" fmla="*/ 20209 h 21600"/>
              <a:gd name="T14" fmla="*/ 10767 w 21600"/>
              <a:gd name="T15" fmla="*/ 161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1" y="18869"/>
                </a:moveTo>
                <a:cubicBezTo>
                  <a:pt x="10767" y="18869"/>
                  <a:pt x="10783" y="18870"/>
                  <a:pt x="10800" y="18870"/>
                </a:cubicBezTo>
                <a:cubicBezTo>
                  <a:pt x="14746" y="18869"/>
                  <a:pt x="18113" y="16016"/>
                  <a:pt x="18760" y="12123"/>
                </a:cubicBezTo>
                <a:lnTo>
                  <a:pt x="21453" y="12571"/>
                </a:lnTo>
                <a:cubicBezTo>
                  <a:pt x="20587" y="17780"/>
                  <a:pt x="16081" y="21599"/>
                  <a:pt x="10800" y="21600"/>
                </a:cubicBezTo>
                <a:cubicBezTo>
                  <a:pt x="10778" y="21600"/>
                  <a:pt x="10756" y="21599"/>
                  <a:pt x="10734" y="21599"/>
                </a:cubicBezTo>
                <a:lnTo>
                  <a:pt x="10718" y="24299"/>
                </a:lnTo>
                <a:lnTo>
                  <a:pt x="6677" y="20209"/>
                </a:lnTo>
                <a:lnTo>
                  <a:pt x="10767" y="16169"/>
                </a:lnTo>
                <a:lnTo>
                  <a:pt x="10751" y="1886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 rot="15648494">
            <a:off x="5600700" y="800100"/>
            <a:ext cx="1524000" cy="1143000"/>
          </a:xfrm>
          <a:custGeom>
            <a:avLst/>
            <a:gdLst>
              <a:gd name="G0" fmla="+- 5921039 0 0"/>
              <a:gd name="G1" fmla="+- 618611 0 0"/>
              <a:gd name="G2" fmla="+- 5921039 0 618611"/>
              <a:gd name="G3" fmla="+- 10800 0 0"/>
              <a:gd name="G4" fmla="+- 0 0 592103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070 0 0"/>
              <a:gd name="G9" fmla="+- 0 0 618611"/>
              <a:gd name="G10" fmla="+- 8070 0 2700"/>
              <a:gd name="G11" fmla="cos G10 5921039"/>
              <a:gd name="G12" fmla="sin G10 5921039"/>
              <a:gd name="G13" fmla="cos 13500 5921039"/>
              <a:gd name="G14" fmla="sin 13500 5921039"/>
              <a:gd name="G15" fmla="+- G11 10800 0"/>
              <a:gd name="G16" fmla="+- G12 10800 0"/>
              <a:gd name="G17" fmla="+- G13 10800 0"/>
              <a:gd name="G18" fmla="+- G14 10800 0"/>
              <a:gd name="G19" fmla="*/ 8070 1 2"/>
              <a:gd name="G20" fmla="+- G19 5400 0"/>
              <a:gd name="G21" fmla="cos G20 5921039"/>
              <a:gd name="G22" fmla="sin G20 5921039"/>
              <a:gd name="G23" fmla="+- G21 10800 0"/>
              <a:gd name="G24" fmla="+- G12 G23 G22"/>
              <a:gd name="G25" fmla="+- G22 G23 G11"/>
              <a:gd name="G26" fmla="cos 10800 5921039"/>
              <a:gd name="G27" fmla="sin 10800 5921039"/>
              <a:gd name="G28" fmla="cos 8070 5921039"/>
              <a:gd name="G29" fmla="sin 8070 592103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618611"/>
              <a:gd name="G36" fmla="sin G34 618611"/>
              <a:gd name="G37" fmla="+/ 618611 592103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070 G39"/>
              <a:gd name="G43" fmla="sin 807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757 w 21600"/>
              <a:gd name="T5" fmla="*/ 19060 h 21600"/>
              <a:gd name="T6" fmla="*/ 20107 w 21600"/>
              <a:gd name="T7" fmla="*/ 12347 h 21600"/>
              <a:gd name="T8" fmla="*/ 15998 w 21600"/>
              <a:gd name="T9" fmla="*/ 16972 h 21600"/>
              <a:gd name="T10" fmla="*/ 10718 w 21600"/>
              <a:gd name="T11" fmla="*/ 24299 h 21600"/>
              <a:gd name="T12" fmla="*/ 6677 w 21600"/>
              <a:gd name="T13" fmla="*/ 20209 h 21600"/>
              <a:gd name="T14" fmla="*/ 10767 w 21600"/>
              <a:gd name="T15" fmla="*/ 16169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1" y="18869"/>
                </a:moveTo>
                <a:cubicBezTo>
                  <a:pt x="10767" y="18869"/>
                  <a:pt x="10783" y="18870"/>
                  <a:pt x="10800" y="18870"/>
                </a:cubicBezTo>
                <a:cubicBezTo>
                  <a:pt x="14746" y="18869"/>
                  <a:pt x="18113" y="16016"/>
                  <a:pt x="18760" y="12123"/>
                </a:cubicBezTo>
                <a:lnTo>
                  <a:pt x="21453" y="12571"/>
                </a:lnTo>
                <a:cubicBezTo>
                  <a:pt x="20587" y="17780"/>
                  <a:pt x="16081" y="21599"/>
                  <a:pt x="10800" y="21600"/>
                </a:cubicBezTo>
                <a:cubicBezTo>
                  <a:pt x="10778" y="21600"/>
                  <a:pt x="10756" y="21599"/>
                  <a:pt x="10734" y="21599"/>
                </a:cubicBezTo>
                <a:lnTo>
                  <a:pt x="10718" y="24299"/>
                </a:lnTo>
                <a:lnTo>
                  <a:pt x="6677" y="20209"/>
                </a:lnTo>
                <a:lnTo>
                  <a:pt x="10767" y="16169"/>
                </a:lnTo>
                <a:lnTo>
                  <a:pt x="10751" y="1886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648200" y="1301750"/>
            <a:ext cx="77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YTDavid" pitchFamily="34" charset="0"/>
              </a:rPr>
              <a:t>Pan Left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6934200" y="844550"/>
            <a:ext cx="88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YTDavid" pitchFamily="34" charset="0"/>
              </a:rPr>
              <a:t>Pan Right</a:t>
            </a:r>
          </a:p>
        </p:txBody>
      </p: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4038600" y="2514600"/>
            <a:ext cx="457200" cy="2057400"/>
            <a:chOff x="4032" y="912"/>
            <a:chExt cx="288" cy="1296"/>
          </a:xfrm>
        </p:grpSpPr>
        <p:sp>
          <p:nvSpPr>
            <p:cNvPr id="3096" name="Rectangle 24"/>
            <p:cNvSpPr>
              <a:spLocks noChangeArrowheads="1"/>
            </p:cNvSpPr>
            <p:nvPr/>
          </p:nvSpPr>
          <p:spPr bwMode="auto">
            <a:xfrm>
              <a:off x="4032" y="1248"/>
              <a:ext cx="288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Rectangle 25"/>
            <p:cNvSpPr>
              <a:spLocks noChangeArrowheads="1"/>
            </p:cNvSpPr>
            <p:nvPr/>
          </p:nvSpPr>
          <p:spPr bwMode="auto">
            <a:xfrm>
              <a:off x="4128" y="1584"/>
              <a:ext cx="96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Rectangle 26"/>
            <p:cNvSpPr>
              <a:spLocks noChangeArrowheads="1"/>
            </p:cNvSpPr>
            <p:nvPr/>
          </p:nvSpPr>
          <p:spPr bwMode="auto">
            <a:xfrm>
              <a:off x="4128" y="960"/>
              <a:ext cx="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Rectangle 27"/>
            <p:cNvSpPr>
              <a:spLocks noChangeArrowheads="1"/>
            </p:cNvSpPr>
            <p:nvPr/>
          </p:nvSpPr>
          <p:spPr bwMode="auto">
            <a:xfrm>
              <a:off x="4080" y="912"/>
              <a:ext cx="192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0" y="358140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YTDavid" pitchFamily="34" charset="0"/>
              </a:rPr>
              <a:t>Truck  – </a:t>
            </a:r>
            <a:r>
              <a:rPr lang="en-US" b="1">
                <a:latin typeface="AYTDavid" pitchFamily="34" charset="0"/>
              </a:rPr>
              <a:t>Moving</a:t>
            </a:r>
            <a:r>
              <a:rPr lang="en-US">
                <a:latin typeface="AYTDavid" pitchFamily="34" charset="0"/>
              </a:rPr>
              <a:t> the camera left or right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5867400" y="2286000"/>
            <a:ext cx="327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YTDavid" pitchFamily="34" charset="0"/>
              </a:rPr>
              <a:t>Dolly  – </a:t>
            </a:r>
            <a:r>
              <a:rPr lang="en-US" b="1">
                <a:latin typeface="AYTDavid" pitchFamily="34" charset="0"/>
              </a:rPr>
              <a:t>Moving</a:t>
            </a:r>
            <a:r>
              <a:rPr lang="en-US">
                <a:latin typeface="AYTDavid" pitchFamily="34" charset="0"/>
              </a:rPr>
              <a:t> the camera forward or back</a:t>
            </a:r>
          </a:p>
        </p:txBody>
      </p:sp>
      <p:sp>
        <p:nvSpPr>
          <p:cNvPr id="3102" name="AutoShape 30"/>
          <p:cNvSpPr>
            <a:spLocks noChangeArrowheads="1"/>
          </p:cNvSpPr>
          <p:nvPr/>
        </p:nvSpPr>
        <p:spPr bwMode="auto">
          <a:xfrm>
            <a:off x="4114800" y="1371600"/>
            <a:ext cx="304800" cy="838200"/>
          </a:xfrm>
          <a:prstGeom prst="up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 rot="10800000">
            <a:off x="4114800" y="4648200"/>
            <a:ext cx="381000" cy="7620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104" name="AutoShape 32"/>
          <p:cNvSpPr>
            <a:spLocks noChangeArrowheads="1"/>
          </p:cNvSpPr>
          <p:nvPr/>
        </p:nvSpPr>
        <p:spPr bwMode="auto">
          <a:xfrm rot="16200000">
            <a:off x="2971800" y="2514600"/>
            <a:ext cx="533400" cy="1447800"/>
          </a:xfrm>
          <a:prstGeom prst="upArrow">
            <a:avLst>
              <a:gd name="adj1" fmla="val 50000"/>
              <a:gd name="adj2" fmla="val 67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105" name="AutoShape 33"/>
          <p:cNvSpPr>
            <a:spLocks noChangeArrowheads="1"/>
          </p:cNvSpPr>
          <p:nvPr/>
        </p:nvSpPr>
        <p:spPr bwMode="auto">
          <a:xfrm rot="5400000">
            <a:off x="5105400" y="2895600"/>
            <a:ext cx="533400" cy="1447800"/>
          </a:xfrm>
          <a:prstGeom prst="upArrow">
            <a:avLst>
              <a:gd name="adj1" fmla="val 50000"/>
              <a:gd name="adj2" fmla="val 67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3276600" y="1835150"/>
            <a:ext cx="72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YTDavid" pitchFamily="34" charset="0"/>
              </a:rPr>
              <a:t>Dolly in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3200400" y="4806950"/>
            <a:ext cx="815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YTDavid" pitchFamily="34" charset="0"/>
              </a:rPr>
              <a:t>Dolly out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2895600" y="3587750"/>
            <a:ext cx="862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YTDavid" pitchFamily="34" charset="0"/>
              </a:rPr>
              <a:t>Truck left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4648200" y="3968750"/>
            <a:ext cx="97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AYTDavid" pitchFamily="34" charset="0"/>
              </a:rPr>
              <a:t>Truck right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Program Files\Microsoft Office\Clipart\standard\stddir4\pe06262_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526213" y="3733800"/>
            <a:ext cx="2298700" cy="2870200"/>
          </a:xfrm>
          <a:prstGeom prst="rect">
            <a:avLst/>
          </a:prstGeom>
          <a:noFill/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899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915400" cy="666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YTDavid" pitchFamily="34" charset="0"/>
                <a:cs typeface="Times New Roman" pitchFamily="18" charset="0"/>
              </a:rPr>
              <a:t>Rules of Shooting Video</a:t>
            </a:r>
            <a:endParaRPr lang="en-US" dirty="0">
              <a:latin typeface="AYTDavid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b="1" u="sng" dirty="0" smtClean="0">
                <a:latin typeface="AYTDavid" pitchFamily="34" charset="0"/>
                <a:cs typeface="Times New Roman" pitchFamily="18" charset="0"/>
              </a:rPr>
              <a:t>Continuity:</a:t>
            </a:r>
            <a:r>
              <a:rPr lang="en-US" sz="1300" dirty="0" smtClean="0">
                <a:latin typeface="AYTDavid" pitchFamily="34" charset="0"/>
                <a:cs typeface="Times New Roman" pitchFamily="18" charset="0"/>
              </a:rPr>
              <a:t>  Making sure all audio and video are consistent throughout (costume, hair, make-up, situation, props</a:t>
            </a:r>
            <a:r>
              <a:rPr lang="en-US" sz="1300" dirty="0" smtClean="0">
                <a:latin typeface="AYTDavid" pitchFamily="34" charset="0"/>
                <a:cs typeface="Times New Roman" pitchFamily="18" charset="0"/>
              </a:rPr>
              <a:t>). The illusion that everything ‘flows’ in real time from one shot to the next.</a:t>
            </a:r>
            <a:endParaRPr lang="en-US" sz="1300" b="1" u="sng" dirty="0" smtClean="0">
              <a:latin typeface="AYTDavid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b="1" u="sng" dirty="0" smtClean="0">
                <a:latin typeface="AYTDavid" pitchFamily="34" charset="0"/>
                <a:cs typeface="Arial" charset="0"/>
              </a:rPr>
              <a:t>Rule </a:t>
            </a:r>
            <a:r>
              <a:rPr lang="en-US" sz="1300" b="1" u="sng" dirty="0">
                <a:latin typeface="AYTDavid" pitchFamily="34" charset="0"/>
                <a:cs typeface="Arial" charset="0"/>
              </a:rPr>
              <a:t>of 3rds:</a:t>
            </a:r>
            <a:r>
              <a:rPr lang="en-US" sz="1300" dirty="0">
                <a:latin typeface="AYTDavid" pitchFamily="34" charset="0"/>
                <a:cs typeface="Arial" charset="0"/>
              </a:rPr>
              <a:t>  </a:t>
            </a:r>
            <a:r>
              <a:rPr lang="en-US" sz="1300" dirty="0">
                <a:latin typeface="AYTDavid" pitchFamily="34" charset="0"/>
                <a:cs typeface="Times New Roman" pitchFamily="18" charset="0"/>
              </a:rPr>
              <a:t> </a:t>
            </a:r>
            <a:r>
              <a:rPr lang="en-US" sz="1300" dirty="0">
                <a:latin typeface="AYTDavid" pitchFamily="34" charset="0"/>
                <a:cs typeface="Arial" charset="0"/>
              </a:rPr>
              <a:t>Camera operator mentally divides the picture frame into 3rds both horizontally and vertically.  The picture elements are then placed along the </a:t>
            </a:r>
            <a:r>
              <a:rPr lang="en-US" sz="1300" i="1" dirty="0">
                <a:latin typeface="AYTDavid" pitchFamily="34" charset="0"/>
                <a:cs typeface="Arial" charset="0"/>
              </a:rPr>
              <a:t>intersections</a:t>
            </a:r>
            <a:r>
              <a:rPr lang="en-US" sz="1300" dirty="0">
                <a:latin typeface="AYTDavid" pitchFamily="34" charset="0"/>
                <a:cs typeface="Arial" charset="0"/>
              </a:rPr>
              <a:t> of the lines, called “centers of interest.”</a:t>
            </a:r>
          </a:p>
          <a:p>
            <a:pPr>
              <a:spcBef>
                <a:spcPct val="50000"/>
              </a:spcBef>
            </a:pPr>
            <a:endParaRPr lang="en-US" sz="1300" dirty="0">
              <a:latin typeface="AYTDavid" pitchFamily="34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1300" dirty="0">
                <a:latin typeface="AYTDavid" pitchFamily="34" charset="0"/>
                <a:cs typeface="Arial" charset="0"/>
              </a:rPr>
              <a:t> </a:t>
            </a:r>
            <a:endParaRPr lang="en-US" sz="1300" dirty="0">
              <a:latin typeface="AYTDavid" pitchFamily="34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1300" dirty="0">
                <a:latin typeface="AYTDavid" pitchFamily="34" charset="0"/>
                <a:cs typeface="Arial" charset="0"/>
              </a:rPr>
              <a:t> </a:t>
            </a:r>
            <a:endParaRPr lang="en-US" sz="1300" dirty="0">
              <a:latin typeface="AYTDavid" pitchFamily="34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1300" dirty="0">
                <a:latin typeface="AYTDavid" pitchFamily="34" charset="0"/>
                <a:cs typeface="Arial" charset="0"/>
              </a:rPr>
              <a:t> </a:t>
            </a:r>
            <a:endParaRPr lang="en-US" sz="1300" dirty="0">
              <a:latin typeface="AYTDavid" pitchFamily="34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n-US" sz="1300" dirty="0">
              <a:latin typeface="AYTDavid" pitchFamily="34" charset="0"/>
              <a:cs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en-US" sz="1300" b="1" u="sng" dirty="0">
                <a:latin typeface="AYTDavid" pitchFamily="34" charset="0"/>
                <a:cs typeface="Arial" charset="0"/>
              </a:rPr>
              <a:t>Picture Balance:</a:t>
            </a:r>
            <a:r>
              <a:rPr lang="en-US" sz="1300" dirty="0">
                <a:latin typeface="AYTDavid" pitchFamily="34" charset="0"/>
                <a:cs typeface="Times New Roman" pitchFamily="18" charset="0"/>
              </a:rPr>
              <a:t>  </a:t>
            </a:r>
            <a:r>
              <a:rPr lang="en-US" sz="1300" dirty="0">
                <a:latin typeface="AYTDavid" pitchFamily="34" charset="0"/>
                <a:cs typeface="Arial" charset="0"/>
              </a:rPr>
              <a:t>Subjects are arranged to provide a pleasing picture with SIZE, COLOR or SUBJECT POSITIONING.</a:t>
            </a:r>
            <a:endParaRPr lang="en-US" sz="1300" dirty="0">
              <a:latin typeface="AYTDavid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b="1" u="sng" dirty="0" smtClean="0">
                <a:latin typeface="AYTDavid" pitchFamily="34" charset="0"/>
                <a:cs typeface="Times New Roman" pitchFamily="18" charset="0"/>
              </a:rPr>
              <a:t>30-3 </a:t>
            </a:r>
            <a:r>
              <a:rPr lang="en-US" sz="1300" b="1" u="sng" dirty="0">
                <a:latin typeface="AYTDavid" pitchFamily="34" charset="0"/>
                <a:cs typeface="Times New Roman" pitchFamily="18" charset="0"/>
              </a:rPr>
              <a:t>Rule:</a:t>
            </a:r>
            <a:r>
              <a:rPr lang="en-US" sz="1300" dirty="0">
                <a:latin typeface="AYTDavid" pitchFamily="34" charset="0"/>
                <a:cs typeface="Times New Roman" pitchFamily="18" charset="0"/>
              </a:rPr>
              <a:t>  No shot should be longer than 30 seconds and no scene longer than 3 minutes.</a:t>
            </a:r>
            <a:endParaRPr lang="en-US" sz="1300" b="1" u="sng" dirty="0">
              <a:latin typeface="AYTDavid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b="1" u="sng" dirty="0">
                <a:latin typeface="AYTDavid" pitchFamily="34" charset="0"/>
                <a:cs typeface="Times New Roman" pitchFamily="18" charset="0"/>
              </a:rPr>
              <a:t>Jump Cut:</a:t>
            </a:r>
            <a:r>
              <a:rPr lang="en-US" sz="1300" dirty="0">
                <a:latin typeface="AYTDavid" pitchFamily="34" charset="0"/>
                <a:cs typeface="Times New Roman" pitchFamily="18" charset="0"/>
              </a:rPr>
              <a:t>  Where image seems to “jump” person/object in video appears, disappears or moves in frame abruptly.</a:t>
            </a:r>
            <a:endParaRPr lang="en-US" sz="1300" b="1" u="sng" dirty="0">
              <a:latin typeface="AYTDavid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b="1" u="sng" dirty="0">
                <a:latin typeface="AYTDavid" pitchFamily="34" charset="0"/>
                <a:cs typeface="Times New Roman" pitchFamily="18" charset="0"/>
              </a:rPr>
              <a:t>180 Degree Rule:</a:t>
            </a:r>
            <a:r>
              <a:rPr lang="en-US" sz="1300" dirty="0">
                <a:latin typeface="AYTDavid" pitchFamily="34" charset="0"/>
                <a:cs typeface="Times New Roman" pitchFamily="18" charset="0"/>
              </a:rPr>
              <a:t>  When shooting 2 people in conversation, the camera should not break the 180 degree line (shoulder to shoulder shooting)</a:t>
            </a:r>
            <a:endParaRPr lang="en-US" sz="1300" b="1" u="sng" dirty="0">
              <a:latin typeface="AYTDavid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b="1" u="sng" dirty="0">
                <a:latin typeface="AYTDavid" pitchFamily="34" charset="0"/>
                <a:cs typeface="Times New Roman" pitchFamily="18" charset="0"/>
              </a:rPr>
              <a:t>Match cut or cut-in:</a:t>
            </a:r>
            <a:r>
              <a:rPr lang="en-US" sz="1300" dirty="0">
                <a:latin typeface="AYTDavid" pitchFamily="34" charset="0"/>
                <a:cs typeface="Times New Roman" pitchFamily="18" charset="0"/>
              </a:rPr>
              <a:t>  While keeping the action going, camera cuts in closer on the action to make 2 shots look like one continuous motion.</a:t>
            </a:r>
            <a:endParaRPr lang="en-US" sz="1300" b="1" u="sng" dirty="0">
              <a:latin typeface="AYTDavid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300" b="1" u="sng" dirty="0">
                <a:latin typeface="AYTDavid" pitchFamily="34" charset="0"/>
                <a:cs typeface="Times New Roman" pitchFamily="18" charset="0"/>
              </a:rPr>
              <a:t>Cut Away:</a:t>
            </a:r>
            <a:r>
              <a:rPr lang="en-US" sz="1300" dirty="0">
                <a:latin typeface="AYTDavid" pitchFamily="34" charset="0"/>
                <a:cs typeface="Times New Roman" pitchFamily="18" charset="0"/>
              </a:rPr>
              <a:t>  When cutting from one shot to another to prevent a jump cut.</a:t>
            </a:r>
          </a:p>
          <a:p>
            <a:pPr>
              <a:spcBef>
                <a:spcPct val="50000"/>
              </a:spcBef>
            </a:pPr>
            <a:endParaRPr lang="en-US" sz="1300" dirty="0">
              <a:latin typeface="AYTDavid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200" i="1" u="sng" dirty="0">
                <a:latin typeface="AYTDavid" pitchFamily="34" charset="0"/>
                <a:cs typeface="Times New Roman" pitchFamily="18" charset="0"/>
              </a:rPr>
              <a:t>Class Activity #1:</a:t>
            </a:r>
            <a:r>
              <a:rPr lang="en-US" sz="1200" i="1" dirty="0">
                <a:latin typeface="AYTDavid" pitchFamily="34" charset="0"/>
                <a:cs typeface="Times New Roman" pitchFamily="18" charset="0"/>
              </a:rPr>
              <a:t>  Watch this scene from </a:t>
            </a:r>
            <a:r>
              <a:rPr lang="en-US" sz="1200" i="1" dirty="0" smtClean="0">
                <a:latin typeface="AYTDavid" pitchFamily="34" charset="0"/>
                <a:cs typeface="Times New Roman" pitchFamily="18" charset="0"/>
              </a:rPr>
              <a:t>a sitcom and </a:t>
            </a:r>
            <a:r>
              <a:rPr lang="en-US" sz="1200" i="1" dirty="0">
                <a:latin typeface="AYTDavid" pitchFamily="34" charset="0"/>
                <a:cs typeface="Times New Roman" pitchFamily="18" charset="0"/>
              </a:rPr>
              <a:t>calculate:  1.  Total number of shots in scene 2.  Longest shot  3.  Most repeated shot types (CU, MS, WS)</a:t>
            </a:r>
          </a:p>
          <a:p>
            <a:pPr>
              <a:spcBef>
                <a:spcPct val="50000"/>
              </a:spcBef>
            </a:pPr>
            <a:r>
              <a:rPr lang="en-US" sz="1200" i="1" u="sng" dirty="0">
                <a:latin typeface="AYTDavid" pitchFamily="34" charset="0"/>
                <a:cs typeface="Times New Roman" pitchFamily="18" charset="0"/>
              </a:rPr>
              <a:t>Class Activity #2:</a:t>
            </a:r>
            <a:r>
              <a:rPr lang="en-US" sz="1200" i="1" dirty="0">
                <a:latin typeface="AYTDavid" pitchFamily="34" charset="0"/>
                <a:cs typeface="Times New Roman" pitchFamily="18" charset="0"/>
              </a:rPr>
              <a:t>  On the back of this sheet demonstrate your knowledge of rule of 3rds and picture balance by storyboarding a 5-shot sequence of someone doing something.</a:t>
            </a:r>
            <a:endParaRPr lang="en-US" sz="1200" b="1" i="1" u="sng" dirty="0">
              <a:latin typeface="AYTDavid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1200" i="1" dirty="0">
              <a:latin typeface="AYTDavid" pitchFamily="34" charset="0"/>
              <a:cs typeface="Times New Roman" pitchFamily="18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124200" y="1752600"/>
            <a:ext cx="1905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733800" y="1752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419600" y="1752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124200" y="2057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124200" y="2743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3657600" y="1981200"/>
            <a:ext cx="1524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4343400" y="1981200"/>
            <a:ext cx="1524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4343400" y="2590800"/>
            <a:ext cx="1524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3657600" y="2590800"/>
            <a:ext cx="1524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361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Company>Peters Township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Kevin Bastos</cp:lastModifiedBy>
  <cp:revision>49</cp:revision>
  <dcterms:created xsi:type="dcterms:W3CDTF">2006-04-19T11:25:10Z</dcterms:created>
  <dcterms:modified xsi:type="dcterms:W3CDTF">2014-11-06T19:41:38Z</dcterms:modified>
</cp:coreProperties>
</file>